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5" r:id="rId2"/>
    <p:sldId id="285" r:id="rId3"/>
    <p:sldId id="271" r:id="rId4"/>
    <p:sldId id="273" r:id="rId5"/>
    <p:sldId id="274" r:id="rId6"/>
    <p:sldId id="275" r:id="rId7"/>
    <p:sldId id="276" r:id="rId8"/>
    <p:sldId id="283" r:id="rId9"/>
    <p:sldId id="286" r:id="rId10"/>
    <p:sldId id="284" r:id="rId11"/>
    <p:sldId id="292" r:id="rId12"/>
    <p:sldId id="289" r:id="rId13"/>
    <p:sldId id="265" r:id="rId14"/>
    <p:sldId id="266" r:id="rId15"/>
    <p:sldId id="259" r:id="rId16"/>
    <p:sldId id="260" r:id="rId17"/>
    <p:sldId id="261" r:id="rId18"/>
    <p:sldId id="277" r:id="rId19"/>
    <p:sldId id="278" r:id="rId20"/>
    <p:sldId id="279" r:id="rId21"/>
    <p:sldId id="280" r:id="rId22"/>
    <p:sldId id="281" r:id="rId23"/>
    <p:sldId id="287" r:id="rId24"/>
    <p:sldId id="288" r:id="rId25"/>
    <p:sldId id="258" r:id="rId26"/>
    <p:sldId id="263" r:id="rId27"/>
    <p:sldId id="267" r:id="rId28"/>
    <p:sldId id="293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 horzBarState="maximized">
    <p:restoredLeft sz="15271" autoAdjust="0"/>
    <p:restoredTop sz="94709" autoAdjust="0"/>
  </p:normalViewPr>
  <p:slideViewPr>
    <p:cSldViewPr>
      <p:cViewPr varScale="1">
        <p:scale>
          <a:sx n="81" d="100"/>
          <a:sy n="81" d="100"/>
        </p:scale>
        <p:origin x="-16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2BC14-0E8B-4CE2-AC0E-7E411BB02054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390D3-2D97-46BF-B177-55488C230E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cover dir="l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5D16C-3EF0-44E5-A94D-624EB3E5844C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50CF8F-9B87-4FA0-BBF6-9436E848EF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104FB-22AC-498E-A873-EAC286710862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C4291-0199-4F4B-8E10-04F57FB361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D12D5-5A84-461F-875A-64C222F9F5D9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9E7FE-5471-4C04-B829-D79DDFCAA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6491E-7AB6-47DD-9B53-9FF7D68977AC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B1976-2698-4D49-9103-FE11F0ED4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2359B-25B0-4EBB-B461-72DCBD2EBE9E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F2F3E-423A-45BF-97BA-F916A5D2D8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41249-41A4-4782-8D54-623A3C569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E6B1C-FB8F-4048-AA21-6004532B9081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1C24D-364E-48BE-871A-CAA8DCFD530A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54943-362D-454E-A075-3613D8B2C9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ABDE8-9B94-4AB2-AF1F-91D2604123AC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EC080-6B96-4591-8AC3-8C73077135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cover dir="l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9C3B6-1200-4664-8AD8-0FCF9D89B0F1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5C5B8-8E96-4970-911E-5421E4506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cover dir="l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A6EA7E-FA07-48AE-B030-73E348AFAB80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900EF8-3775-485A-9360-EFCCE804CA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A4DBEC9-5F17-4C1A-A9BB-0A433B80A03B}" type="datetimeFigureOut">
              <a:rPr lang="ru-RU"/>
              <a:pPr>
                <a:defRPr/>
              </a:pPr>
              <a:t>01.02.2009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B90C968-7C8B-4385-83E8-F0A6BCC0A1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7" r:id="rId1"/>
    <p:sldLayoutId id="2147483701" r:id="rId2"/>
    <p:sldLayoutId id="2147483708" r:id="rId3"/>
    <p:sldLayoutId id="2147483702" r:id="rId4"/>
    <p:sldLayoutId id="2147483709" r:id="rId5"/>
    <p:sldLayoutId id="2147483703" r:id="rId6"/>
    <p:sldLayoutId id="2147483704" r:id="rId7"/>
    <p:sldLayoutId id="2147483710" r:id="rId8"/>
    <p:sldLayoutId id="2147483711" r:id="rId9"/>
    <p:sldLayoutId id="2147483705" r:id="rId10"/>
    <p:sldLayoutId id="2147483706" r:id="rId11"/>
  </p:sldLayoutIdLst>
  <p:transition>
    <p:cover dir="lu"/>
  </p:transition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45;&#1083;&#1077;&#1085;&#1072;\&#1056;&#1072;&#1073;&#1086;&#1095;&#1080;&#1081;%20&#1089;&#1090;&#1086;&#1083;\&#1084;&#1091;&#1079;&#1099;&#1082;&#1072;\234.wav" TargetMode="External"/><Relationship Id="rId6" Type="http://schemas.openxmlformats.org/officeDocument/2006/relationships/image" Target="../media/image31.jpeg"/><Relationship Id="rId11" Type="http://schemas.openxmlformats.org/officeDocument/2006/relationships/image" Target="../media/image36.pn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jpeg"/><Relationship Id="rId9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4143380"/>
            <a:ext cx="8305800" cy="2714620"/>
          </a:xfrm>
        </p:spPr>
        <p:txBody>
          <a:bodyPr/>
          <a:lstStyle/>
          <a:p>
            <a:pPr algn="r"/>
            <a:r>
              <a:rPr lang="ru-RU" dirty="0" err="1" smtClean="0">
                <a:solidFill>
                  <a:srgbClr val="FFC000"/>
                </a:solidFill>
              </a:rPr>
              <a:t>Семиколенных</a:t>
            </a:r>
            <a:r>
              <a:rPr lang="ru-RU" dirty="0" smtClean="0">
                <a:solidFill>
                  <a:srgbClr val="FFC000"/>
                </a:solidFill>
              </a:rPr>
              <a:t> Е.Н.</a:t>
            </a:r>
          </a:p>
          <a:p>
            <a:pPr algn="r"/>
            <a:r>
              <a:rPr lang="ru-RU" dirty="0" smtClean="0">
                <a:solidFill>
                  <a:srgbClr val="FFC000"/>
                </a:solidFill>
              </a:rPr>
              <a:t>учитель английского языка</a:t>
            </a:r>
          </a:p>
          <a:p>
            <a:pPr algn="r"/>
            <a:r>
              <a:rPr lang="ru-RU" dirty="0" smtClean="0">
                <a:solidFill>
                  <a:srgbClr val="FFC000"/>
                </a:solidFill>
              </a:rPr>
              <a:t>МОУ СОШ №1</a:t>
            </a:r>
          </a:p>
          <a:p>
            <a:pPr algn="r"/>
            <a:r>
              <a:rPr lang="ru-RU" dirty="0" smtClean="0">
                <a:solidFill>
                  <a:srgbClr val="FFC000"/>
                </a:solidFill>
              </a:rPr>
              <a:t>г. </a:t>
            </a:r>
            <a:r>
              <a:rPr lang="ru-RU" dirty="0" err="1" smtClean="0">
                <a:solidFill>
                  <a:srgbClr val="FFC000"/>
                </a:solidFill>
              </a:rPr>
              <a:t>Ленинск-Кузнецкий</a:t>
            </a:r>
            <a:endParaRPr lang="ru-RU" dirty="0" smtClean="0">
              <a:solidFill>
                <a:srgbClr val="FFC000"/>
              </a:solidFill>
            </a:endParaRPr>
          </a:p>
          <a:p>
            <a:pPr algn="r"/>
            <a:r>
              <a:rPr lang="ru-RU" dirty="0" smtClean="0">
                <a:solidFill>
                  <a:srgbClr val="FFC000"/>
                </a:solidFill>
              </a:rPr>
              <a:t>Кемеровская область</a:t>
            </a:r>
          </a:p>
          <a:p>
            <a:pPr algn="r"/>
            <a:r>
              <a:rPr lang="en-US" dirty="0" err="1" smtClean="0">
                <a:solidFill>
                  <a:srgbClr val="FFC000"/>
                </a:solidFill>
              </a:rPr>
              <a:t>shlm</a:t>
            </a:r>
            <a:r>
              <a:rPr lang="ru-RU" dirty="0" smtClean="0">
                <a:solidFill>
                  <a:srgbClr val="FFC000"/>
                </a:solidFill>
              </a:rPr>
              <a:t>2002@</a:t>
            </a:r>
            <a:r>
              <a:rPr lang="en-US" dirty="0" smtClean="0">
                <a:solidFill>
                  <a:srgbClr val="FFC000"/>
                </a:solidFill>
              </a:rPr>
              <a:t>mail</a:t>
            </a:r>
            <a:r>
              <a:rPr lang="ru-RU" dirty="0" smtClean="0">
                <a:solidFill>
                  <a:srgbClr val="FFC000"/>
                </a:solidFill>
              </a:rPr>
              <a:t>.</a:t>
            </a:r>
            <a:r>
              <a:rPr lang="en-US" dirty="0" err="1" smtClean="0">
                <a:solidFill>
                  <a:srgbClr val="FFC000"/>
                </a:solidFill>
              </a:rPr>
              <a:t>ru</a:t>
            </a:r>
            <a:endParaRPr lang="ru-RU" dirty="0" smtClean="0">
              <a:solidFill>
                <a:srgbClr val="FFC000"/>
              </a:solidFill>
            </a:endParaRPr>
          </a:p>
          <a:p>
            <a:pPr algn="r"/>
            <a:endParaRPr lang="ru-RU" dirty="0" smtClean="0">
              <a:solidFill>
                <a:srgbClr val="FFC000"/>
              </a:solidFill>
            </a:endParaRPr>
          </a:p>
          <a:p>
            <a:pPr algn="r"/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sz="96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Clothes</a:t>
            </a:r>
            <a:endParaRPr lang="ru-RU" sz="9600" dirty="0"/>
          </a:p>
        </p:txBody>
      </p:sp>
    </p:spTree>
  </p:cSld>
  <p:clrMapOvr>
    <a:masterClrMapping/>
  </p:clrMapOvr>
  <p:transition>
    <p:cover dir="l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714488"/>
            <a:ext cx="6429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C00000"/>
                </a:solidFill>
              </a:rPr>
              <a:t>a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2500306"/>
            <a:ext cx="2143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[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1714489"/>
            <a:ext cx="6429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 smtClean="0">
                <a:solidFill>
                  <a:srgbClr val="C00000"/>
                </a:solidFill>
              </a:rPr>
              <a:t>[a</a:t>
            </a:r>
            <a:endParaRPr lang="ru-RU" sz="3600" dirty="0" smtClean="0">
              <a:solidFill>
                <a:srgbClr val="C00000"/>
              </a:solidFill>
            </a:endParaRPr>
          </a:p>
          <a:p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7291" y="3286124"/>
            <a:ext cx="428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e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728" y="1714489"/>
            <a:ext cx="6429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 smtClean="0">
                <a:solidFill>
                  <a:srgbClr val="C00000"/>
                </a:solidFill>
              </a:rPr>
              <a:t>e</a:t>
            </a:r>
            <a:endParaRPr lang="ru-RU" sz="3600" dirty="0" smtClean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14480" y="4000504"/>
            <a:ext cx="7143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 smtClean="0">
                <a:solidFill>
                  <a:srgbClr val="C00000"/>
                </a:solidFill>
              </a:rPr>
              <a:t>]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14480" y="2500306"/>
            <a:ext cx="928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 smtClean="0">
                <a:solidFill>
                  <a:srgbClr val="C00000"/>
                </a:solidFill>
              </a:rPr>
              <a:t>]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714481" y="3214686"/>
            <a:ext cx="5715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 smtClean="0">
                <a:solidFill>
                  <a:srgbClr val="C00000"/>
                </a:solidFill>
              </a:rPr>
              <a:t>]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714480" y="1714488"/>
            <a:ext cx="5000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 smtClean="0">
                <a:solidFill>
                  <a:srgbClr val="C00000"/>
                </a:solidFill>
              </a:rPr>
              <a:t>]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42909" y="2571744"/>
            <a:ext cx="4286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o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00034" y="3286124"/>
            <a:ext cx="6429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C00000"/>
                </a:solidFill>
              </a:rPr>
              <a:t>e</a:t>
            </a:r>
            <a:r>
              <a:rPr lang="en-US" sz="3600" dirty="0" smtClean="0"/>
              <a:t> </a:t>
            </a:r>
            <a:endParaRPr lang="ru-RU" sz="36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142975" y="3244334"/>
            <a:ext cx="28575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[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71472" y="4000504"/>
            <a:ext cx="1000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err="1" smtClean="0">
                <a:solidFill>
                  <a:srgbClr val="C00000"/>
                </a:solidFill>
              </a:rPr>
              <a:t>y,i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142977" y="4000504"/>
            <a:ext cx="285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[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428728" y="4000504"/>
            <a:ext cx="285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 err="1" smtClean="0">
                <a:solidFill>
                  <a:srgbClr val="C00000"/>
                </a:solidFill>
              </a:rPr>
              <a:t>i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1428729" y="2643182"/>
            <a:ext cx="35718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 </a:t>
            </a:r>
            <a:r>
              <a:rPr lang="en-US" sz="3600" dirty="0" smtClean="0">
                <a:solidFill>
                  <a:srgbClr val="C00000"/>
                </a:solidFill>
              </a:rPr>
              <a:t>c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500034" y="4786323"/>
            <a:ext cx="7143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C00000"/>
                </a:solidFill>
              </a:rPr>
              <a:t>u</a:t>
            </a:r>
            <a:r>
              <a:rPr lang="en-US" sz="3600" dirty="0" smtClean="0"/>
              <a:t> </a:t>
            </a:r>
            <a:endParaRPr lang="ru-RU" sz="36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071538" y="4714885"/>
            <a:ext cx="2143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 smtClean="0">
                <a:solidFill>
                  <a:srgbClr val="C00000"/>
                </a:solidFill>
              </a:rPr>
              <a:t>[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285853" y="4786322"/>
            <a:ext cx="35718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dirty="0" smtClean="0">
                <a:solidFill>
                  <a:srgbClr val="C00000"/>
                </a:solidFill>
              </a:rPr>
              <a:t>^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14480" y="4714884"/>
            <a:ext cx="428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600" dirty="0" smtClean="0">
                <a:solidFill>
                  <a:srgbClr val="C00000"/>
                </a:solidFill>
              </a:rPr>
              <a:t>]</a:t>
            </a:r>
            <a:endParaRPr lang="ru-RU" sz="3600" dirty="0">
              <a:solidFill>
                <a:srgbClr val="C0000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715140" y="5286388"/>
            <a:ext cx="164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milk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786578" y="2928934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hat</a:t>
            </a:r>
            <a:r>
              <a:rPr lang="en-US" sz="3600" dirty="0" smtClean="0"/>
              <a:t> </a:t>
            </a:r>
            <a:endParaRPr lang="ru-RU" sz="36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6786578" y="4143380"/>
            <a:ext cx="1143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top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786578" y="4714884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cat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715140" y="1643050"/>
            <a:ext cx="1571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cotton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643702" y="2285992"/>
            <a:ext cx="2071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FFC000"/>
                </a:solidFill>
              </a:rPr>
              <a:t>jumper 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715140" y="3500438"/>
            <a:ext cx="164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36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5000628" y="1643050"/>
            <a:ext cx="121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cap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5000628" y="2285992"/>
            <a:ext cx="12858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silk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5000628" y="2928934"/>
            <a:ext cx="15001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/>
              <a:t> </a:t>
            </a:r>
            <a:endParaRPr lang="ru-RU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5000628" y="3500438"/>
            <a:ext cx="1571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bus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072066" y="4143380"/>
            <a:ext cx="1428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run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072066" y="4714884"/>
            <a:ext cx="1500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cock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715140" y="3571876"/>
            <a:ext cx="1643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FFC000"/>
                </a:solidFill>
              </a:rPr>
              <a:t>ten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214942" y="5286388"/>
            <a:ext cx="10715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C000"/>
                </a:solidFill>
              </a:rPr>
              <a:t>red</a:t>
            </a:r>
            <a:endParaRPr lang="ru-RU" sz="36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9.89824E-7 L -0.3151 0.01041 " pathEditMode="relative" ptsTypes="AA">
                                      <p:cBhvr>
                                        <p:cTn id="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97965E-6 L -0.38576 -0.44056 " pathEditMode="relative" ptsTypes="AA">
                                      <p:cBhvr>
                                        <p:cTn id="1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6.61425E-6 L -0.25191 -0.17831 " pathEditMode="relative" ptsTypes="AA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9.89824E-7 L -0.51962 0.13621 " pathEditMode="relative" ptsTypes="AA">
                                      <p:cBhvr>
                                        <p:cTn id="1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21832E-6 L -0.36215 -0.23081 " pathEditMode="relative" ptsTypes="AA">
                                      <p:cBhvr>
                                        <p:cTn id="2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83996E-6 L -0.53559 -0.0420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" y="-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4.79186E-6 L -0.2125 -0.29371 " pathEditMode="relative" ptsTypes="AA">
                                      <p:cBhvr>
                                        <p:cTn id="30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82239E-6 L -0.36215 -0.18871 " pathEditMode="relative" ptsTypes="AA">
                                      <p:cBhvr>
                                        <p:cTn id="3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7.18779E-6 L -0.31494 0.25186 " pathEditMode="relative" ptsTypes="AA">
                                      <p:cBhvr>
                                        <p:cTn id="38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21832E-6 L -0.33871 0.09459 " pathEditMode="relative" ptsTypes="AA">
                                      <p:cBhvr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7.18779E-6 L -0.42517 0.36726 " pathEditMode="relative" ptsTypes="AA">
                                      <p:cBhvr>
                                        <p:cTn id="46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97965E-6 L -0.07083 -0.31476 " pathEditMode="relative" ptsTypes="AA">
                                      <p:cBhvr>
                                        <p:cTn id="5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16281E-7 L -0.0158 0.18895 " pathEditMode="relative" ptsTypes="AA">
                                      <p:cBhvr>
                                        <p:cTn id="5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7" grpId="0"/>
      <p:bldP spid="38" grpId="0"/>
      <p:bldP spid="40" grpId="0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sz="4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words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357290" y="1524000"/>
            <a:ext cx="3159846" cy="4572000"/>
          </a:xfrm>
        </p:spPr>
        <p:txBody>
          <a:bodyPr/>
          <a:lstStyle/>
          <a:p>
            <a:r>
              <a:rPr lang="en-US" sz="3200" dirty="0" smtClean="0">
                <a:solidFill>
                  <a:srgbClr val="FFC000"/>
                </a:solidFill>
              </a:rPr>
              <a:t>smart</a:t>
            </a:r>
            <a:endParaRPr lang="ru-RU" sz="3200" dirty="0" smtClean="0">
              <a:solidFill>
                <a:srgbClr val="FFC000"/>
              </a:solidFill>
            </a:endParaRPr>
          </a:p>
          <a:p>
            <a:r>
              <a:rPr lang="en-US" sz="3200" dirty="0" smtClean="0">
                <a:solidFill>
                  <a:srgbClr val="FFC000"/>
                </a:solidFill>
              </a:rPr>
              <a:t>fabulous</a:t>
            </a:r>
            <a:endParaRPr lang="ru-RU" sz="3200" dirty="0" smtClean="0">
              <a:solidFill>
                <a:srgbClr val="FFC000"/>
              </a:solidFill>
            </a:endParaRPr>
          </a:p>
          <a:p>
            <a:r>
              <a:rPr lang="en-US" sz="3200" dirty="0" smtClean="0">
                <a:solidFill>
                  <a:srgbClr val="FFC000"/>
                </a:solidFill>
              </a:rPr>
              <a:t>a denim</a:t>
            </a:r>
            <a:endParaRPr lang="ru-RU" sz="3200" dirty="0" smtClean="0">
              <a:solidFill>
                <a:srgbClr val="FFC000"/>
              </a:solidFill>
            </a:endParaRPr>
          </a:p>
          <a:p>
            <a:r>
              <a:rPr lang="en-US" sz="3200" dirty="0" smtClean="0">
                <a:solidFill>
                  <a:srgbClr val="FFC000"/>
                </a:solidFill>
              </a:rPr>
              <a:t> expensive</a:t>
            </a:r>
            <a:endParaRPr lang="ru-RU" sz="3200" dirty="0" smtClean="0">
              <a:solidFill>
                <a:srgbClr val="FFC000"/>
              </a:solidFill>
            </a:endParaRPr>
          </a:p>
          <a:p>
            <a:r>
              <a:rPr lang="en-US" sz="3200" dirty="0" smtClean="0">
                <a:solidFill>
                  <a:srgbClr val="FFC000"/>
                </a:solidFill>
              </a:rPr>
              <a:t> casual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786182" y="1524000"/>
            <a:ext cx="3714776" cy="4572000"/>
          </a:xfrm>
        </p:spPr>
        <p:txBody>
          <a:bodyPr/>
          <a:lstStyle/>
          <a:p>
            <a:r>
              <a:rPr lang="ru-RU" sz="3200" dirty="0" smtClean="0">
                <a:solidFill>
                  <a:srgbClr val="FFFF00"/>
                </a:solidFill>
              </a:rPr>
              <a:t>модный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потрясающий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грубая </a:t>
            </a:r>
            <a:r>
              <a:rPr lang="ru-RU" sz="3200" dirty="0" err="1" smtClean="0">
                <a:solidFill>
                  <a:srgbClr val="FFFF00"/>
                </a:solidFill>
              </a:rPr>
              <a:t>х</a:t>
            </a:r>
            <a:r>
              <a:rPr lang="ru-RU" sz="3200" dirty="0" smtClean="0">
                <a:solidFill>
                  <a:srgbClr val="FFFF00"/>
                </a:solidFill>
              </a:rPr>
              <a:t>/б ткань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дорогой</a:t>
            </a:r>
          </a:p>
          <a:p>
            <a:r>
              <a:rPr lang="ru-RU" sz="3200" dirty="0" smtClean="0">
                <a:solidFill>
                  <a:srgbClr val="FFFF00"/>
                </a:solidFill>
              </a:rPr>
              <a:t>небрежный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38636"/>
          </a:xfrm>
        </p:spPr>
        <p:txBody>
          <a:bodyPr/>
          <a:lstStyle/>
          <a:p>
            <a:endParaRPr lang="en-US" dirty="0" smtClean="0"/>
          </a:p>
          <a:p>
            <a:r>
              <a:rPr lang="ru-RU" dirty="0" smtClean="0">
                <a:solidFill>
                  <a:srgbClr val="FFC000"/>
                </a:solidFill>
              </a:rPr>
              <a:t>модный теплый спортивный костюм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потрясающие спортивные ботинки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рубашка из грубой хлопчатобумажной ткани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дорогие джинсы</a:t>
            </a:r>
          </a:p>
          <a:p>
            <a:r>
              <a:rPr lang="ru-RU" dirty="0" smtClean="0">
                <a:solidFill>
                  <a:srgbClr val="FFC000"/>
                </a:solidFill>
              </a:rPr>
              <a:t>небрежная одежда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714512"/>
          </a:xfrm>
        </p:spPr>
        <p:txBody>
          <a:bodyPr>
            <a:normAutofit fontScale="90000"/>
          </a:bodyPr>
          <a:lstStyle/>
          <a:p>
            <a:pPr algn="ctr"/>
            <a:r>
              <a:rPr sz="4900" smtClean="0"/>
              <a:t/>
            </a:r>
            <a:br>
              <a:rPr sz="4900" smtClean="0"/>
            </a:br>
            <a:r>
              <a:rPr sz="4900" smtClean="0"/>
              <a:t/>
            </a:r>
            <a:br>
              <a:rPr sz="4900" smtClean="0"/>
            </a:br>
            <a:r>
              <a:rPr sz="4900" smtClean="0"/>
              <a:t/>
            </a:r>
            <a:br>
              <a:rPr sz="4900" smtClean="0"/>
            </a:br>
            <a:r>
              <a:rPr sz="4900" smtClean="0">
                <a:solidFill>
                  <a:srgbClr val="FFFF00"/>
                </a:solidFill>
              </a:rPr>
              <a:t>Translate these phrases</a:t>
            </a:r>
            <a:r>
              <a:rPr lang="ru-RU" sz="4900" dirty="0" smtClean="0">
                <a:solidFill>
                  <a:srgbClr val="FFFF00"/>
                </a:solidFill>
              </a:rPr>
              <a:t/>
            </a:r>
            <a:br>
              <a:rPr lang="ru-RU" sz="4900" dirty="0" smtClean="0">
                <a:solidFill>
                  <a:srgbClr val="FFFF00"/>
                </a:solidFill>
              </a:rPr>
            </a:br>
            <a:r>
              <a:rPr lang="ru-RU" dirty="0" smtClean="0"/>
              <a:t> </a:t>
            </a:r>
            <a:endParaRPr lang="ru-RU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4286250"/>
            <a:ext cx="8305800" cy="1571625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Describe them.</a:t>
            </a:r>
            <a:endParaRPr lang="ru-RU" sz="4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solidFill>
                  <a:srgbClr val="FFFF00"/>
                </a:solidFill>
              </a:rPr>
              <a:t>What words do you need to describe these people?</a:t>
            </a:r>
            <a:endParaRPr lang="ru-RU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64307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sz="2800" i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hair, pretty, handsome,</a:t>
            </a:r>
            <a:r>
              <a:rPr lang="ru-RU" sz="2800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2800" i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ugly, long, plump, slim, tall, short,  dark, curly, straight, turned-up, smart, cool, a jacket,  trousers, trainers, boots, a blouse, a tracksuit, a suit, to wear, a T-shirt,young, old, freckles, wrinkled face, eyes, a skirt, a shirt, a top </a:t>
            </a:r>
            <a:endParaRPr lang="ru-RU" sz="2800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Елена\Рабочий стол\ling_83_full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14375" y="2214563"/>
            <a:ext cx="3201988" cy="4071937"/>
          </a:xfrm>
        </p:spPr>
      </p:pic>
      <p:pic>
        <p:nvPicPr>
          <p:cNvPr id="2051" name="Picture 3" descr="C:\Documents and Settings\Елена\Рабочий стол\192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214938" y="2214563"/>
            <a:ext cx="2533650" cy="4357687"/>
          </a:xfr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457200" y="3700463"/>
            <a:ext cx="8305800" cy="1143000"/>
          </a:xfrm>
        </p:spPr>
        <p:txBody>
          <a:bodyPr/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classical, business, sports, military, country</a:t>
            </a:r>
            <a:r>
              <a:rPr lang="ru-RU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romantic</a:t>
            </a:r>
            <a:r>
              <a:rPr lang="ru-RU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so on</a:t>
            </a:r>
            <a:r>
              <a:rPr lang="ru-RU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4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57200" y="642918"/>
            <a:ext cx="8305800" cy="257176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z="4000" b="1" smtClean="0">
                <a:solidFill>
                  <a:srgbClr val="FFFF00"/>
                </a:solidFill>
              </a:rPr>
              <a:t>Today fashion style clothing contains a large number of varieties, which provide: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2714644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z="540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Match the item of  clothing and the styles.</a:t>
            </a:r>
            <a:endParaRPr lang="ru-RU" sz="5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191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00125"/>
            <a:ext cx="4059238" cy="5095875"/>
          </a:xfrm>
        </p:spPr>
        <p:txBody>
          <a:bodyPr/>
          <a:lstStyle/>
          <a:p>
            <a:r>
              <a:rPr lang="en-US" sz="3600" dirty="0" smtClean="0">
                <a:solidFill>
                  <a:srgbClr val="FFC000"/>
                </a:solidFill>
              </a:rPr>
              <a:t>Classical</a:t>
            </a:r>
          </a:p>
          <a:p>
            <a:endParaRPr lang="en-US" sz="3600" dirty="0" smtClean="0"/>
          </a:p>
          <a:p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FFC000"/>
                </a:solidFill>
              </a:rPr>
              <a:t>Business</a:t>
            </a:r>
          </a:p>
          <a:p>
            <a:endParaRPr lang="en-US" sz="3600" dirty="0" smtClean="0"/>
          </a:p>
          <a:p>
            <a:r>
              <a:rPr lang="en-US" sz="3600" dirty="0" smtClean="0"/>
              <a:t> </a:t>
            </a:r>
            <a:r>
              <a:rPr lang="en-US" sz="3600" dirty="0" smtClean="0">
                <a:solidFill>
                  <a:srgbClr val="FFC000"/>
                </a:solidFill>
              </a:rPr>
              <a:t>Sports</a:t>
            </a:r>
          </a:p>
          <a:p>
            <a:endParaRPr lang="en-US" sz="3600" dirty="0" smtClean="0"/>
          </a:p>
          <a:p>
            <a:r>
              <a:rPr lang="en-US" sz="3600" dirty="0" smtClean="0">
                <a:solidFill>
                  <a:srgbClr val="FFC000"/>
                </a:solidFill>
              </a:rPr>
              <a:t>Street</a:t>
            </a:r>
            <a:endParaRPr lang="ru-RU" sz="3600" dirty="0" smtClean="0">
              <a:solidFill>
                <a:srgbClr val="FFC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0" y="714375"/>
            <a:ext cx="5278438" cy="5643563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small black dress               boots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suit                                      blouse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clear-jacket and skirt        jumper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jacket and trousers            jeans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skirt                                    athletic cap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shorts                                 butterfly tie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T-shirts                               waistcoat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turtlenecks                        tracksuit bottom                        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err="1" smtClean="0">
                <a:solidFill>
                  <a:srgbClr val="FFFF00"/>
                </a:solidFill>
              </a:rPr>
              <a:t>sports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ru-RU" sz="2000" dirty="0" err="1" smtClean="0">
                <a:solidFill>
                  <a:srgbClr val="FFFF00"/>
                </a:solidFill>
              </a:rPr>
              <a:t>bag</a:t>
            </a: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                         miniskirt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>
                <a:solidFill>
                  <a:srgbClr val="FFFF00"/>
                </a:solidFill>
              </a:rPr>
              <a:t> </a:t>
            </a:r>
            <a:r>
              <a:rPr lang="ru-RU" sz="2000" dirty="0" err="1" smtClean="0">
                <a:solidFill>
                  <a:srgbClr val="FFFF00"/>
                </a:solidFill>
              </a:rPr>
              <a:t>backpack</a:t>
            </a:r>
            <a:r>
              <a:rPr lang="en-US" sz="2000" dirty="0" smtClean="0">
                <a:solidFill>
                  <a:srgbClr val="FFFF00"/>
                </a:solidFill>
              </a:rPr>
              <a:t>                          gloves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top                                     hand bag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shoes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trainers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tracksuit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000" dirty="0" smtClean="0">
                <a:solidFill>
                  <a:srgbClr val="FFFF00"/>
                </a:solidFill>
              </a:rPr>
              <a:t>pullover</a:t>
            </a:r>
            <a:endParaRPr lang="ru-RU" sz="2000" dirty="0" smtClean="0">
              <a:solidFill>
                <a:srgbClr val="FFFF00"/>
              </a:solidFill>
            </a:endParaRPr>
          </a:p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sz="5400" smtClean="0">
                <a:solidFill>
                  <a:srgbClr val="FFFF00"/>
                </a:solidFill>
              </a:rPr>
              <a:t>Order of adjectives</a:t>
            </a:r>
            <a:endParaRPr lang="ru-RU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4000" i="1" dirty="0" smtClean="0">
                <a:solidFill>
                  <a:srgbClr val="FFFF00"/>
                </a:solidFill>
              </a:rPr>
              <a:t>Hair</a:t>
            </a:r>
            <a:endParaRPr lang="ru-RU" sz="4000" i="1" dirty="0" smtClean="0">
              <a:solidFill>
                <a:srgbClr val="FFFF00"/>
              </a:solidFill>
            </a:endParaRPr>
          </a:p>
          <a:p>
            <a:endParaRPr lang="ru-RU" sz="4000" i="1" dirty="0" smtClean="0"/>
          </a:p>
          <a:p>
            <a:r>
              <a:rPr lang="en-US" sz="4000" i="1" dirty="0" smtClean="0">
                <a:solidFill>
                  <a:srgbClr val="FFFF00"/>
                </a:solidFill>
              </a:rPr>
              <a:t>Eyes</a:t>
            </a:r>
            <a:endParaRPr lang="ru-RU" sz="4000" i="1" dirty="0" smtClean="0">
              <a:solidFill>
                <a:srgbClr val="FFFF00"/>
              </a:solidFill>
            </a:endParaRPr>
          </a:p>
          <a:p>
            <a:endParaRPr lang="ru-RU" sz="4000" i="1" dirty="0" smtClean="0"/>
          </a:p>
          <a:p>
            <a:r>
              <a:rPr lang="en-US" sz="4000" i="1" dirty="0" smtClean="0">
                <a:solidFill>
                  <a:srgbClr val="FFFF00"/>
                </a:solidFill>
              </a:rPr>
              <a:t>Clothes</a:t>
            </a:r>
            <a:endParaRPr lang="ru-RU" sz="4000" i="1" dirty="0" smtClean="0">
              <a:solidFill>
                <a:srgbClr val="FFFF00"/>
              </a:solidFill>
            </a:endParaRPr>
          </a:p>
          <a:p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14678" y="1524000"/>
            <a:ext cx="5493458" cy="4572000"/>
          </a:xfrm>
        </p:spPr>
        <p:txBody>
          <a:bodyPr/>
          <a:lstStyle/>
          <a:p>
            <a:r>
              <a:rPr lang="en-US" sz="2800" dirty="0" smtClean="0">
                <a:solidFill>
                  <a:srgbClr val="C00000"/>
                </a:solidFill>
              </a:rPr>
              <a:t>quality + length + style + </a:t>
            </a:r>
            <a:r>
              <a:rPr lang="en-US" sz="2800" dirty="0" err="1" smtClean="0">
                <a:solidFill>
                  <a:srgbClr val="C00000"/>
                </a:solidFill>
              </a:rPr>
              <a:t>colour</a:t>
            </a:r>
            <a:endParaRPr lang="ru-RU" sz="2800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r>
              <a:rPr lang="en-US" sz="2800" dirty="0" smtClean="0">
                <a:solidFill>
                  <a:srgbClr val="C00000"/>
                </a:solidFill>
              </a:rPr>
              <a:t>quality + size + </a:t>
            </a:r>
            <a:r>
              <a:rPr lang="en-US" sz="2800" dirty="0" err="1" smtClean="0">
                <a:solidFill>
                  <a:srgbClr val="C00000"/>
                </a:solidFill>
              </a:rPr>
              <a:t>colour</a:t>
            </a:r>
            <a:endParaRPr lang="ru-RU" sz="2800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r>
              <a:rPr lang="en-US" sz="2800" dirty="0" smtClean="0">
                <a:solidFill>
                  <a:srgbClr val="C00000"/>
                </a:solidFill>
              </a:rPr>
              <a:t>quality + size + </a:t>
            </a:r>
            <a:r>
              <a:rPr lang="en-US" sz="2800" dirty="0" err="1" smtClean="0">
                <a:solidFill>
                  <a:srgbClr val="C00000"/>
                </a:solidFill>
              </a:rPr>
              <a:t>colour</a:t>
            </a:r>
            <a:r>
              <a:rPr lang="en-US" sz="2800" dirty="0" smtClean="0">
                <a:solidFill>
                  <a:srgbClr val="C00000"/>
                </a:solidFill>
              </a:rPr>
              <a:t> + material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428760"/>
          </a:xfrm>
        </p:spPr>
        <p:txBody>
          <a:bodyPr>
            <a:normAutofit/>
          </a:bodyPr>
          <a:lstStyle/>
          <a:p>
            <a:pPr algn="ctr"/>
            <a:r>
              <a:rPr smtClean="0">
                <a:solidFill>
                  <a:srgbClr val="FFFF00"/>
                </a:solidFill>
              </a:rPr>
              <a:t>What are your favourite clothes?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3" name="Picture 2" descr="C:\Documents and Settings\Елена\Рабочий стол\Новая папка\i12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1357322" cy="1928826"/>
          </a:xfrm>
          <a:prstGeom prst="rect">
            <a:avLst/>
          </a:prstGeom>
          <a:noFill/>
        </p:spPr>
      </p:pic>
      <p:pic>
        <p:nvPicPr>
          <p:cNvPr id="4" name="Picture 3" descr="D:\доки\ДОКУМЕНТЫ\внешность\джинсы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500174"/>
            <a:ext cx="1928826" cy="2571768"/>
          </a:xfrm>
          <a:prstGeom prst="rect">
            <a:avLst/>
          </a:prstGeom>
          <a:noFill/>
        </p:spPr>
      </p:pic>
      <p:pic>
        <p:nvPicPr>
          <p:cNvPr id="5" name="Picture 4" descr="C:\Documents and Settings\Елена\Рабочий стол\Новая папка\i 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1357298"/>
            <a:ext cx="1857388" cy="1684343"/>
          </a:xfrm>
          <a:prstGeom prst="rect">
            <a:avLst/>
          </a:prstGeom>
          <a:noFill/>
        </p:spPr>
      </p:pic>
      <p:pic>
        <p:nvPicPr>
          <p:cNvPr id="1026" name="Picture 2" descr="C:\Documents and Settings\Елена\Рабочий стол\рубашка 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3429000"/>
            <a:ext cx="1428760" cy="1595430"/>
          </a:xfrm>
          <a:prstGeom prst="rect">
            <a:avLst/>
          </a:prstGeom>
          <a:noFill/>
        </p:spPr>
      </p:pic>
      <p:pic>
        <p:nvPicPr>
          <p:cNvPr id="7" name="Picture 2" descr="C:\Documents and Settings\Елена\Рабочий стол\Новая папка\i3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488" y="4572008"/>
            <a:ext cx="1714512" cy="1500198"/>
          </a:xfrm>
          <a:prstGeom prst="rect">
            <a:avLst/>
          </a:prstGeom>
          <a:noFill/>
        </p:spPr>
      </p:pic>
      <p:pic>
        <p:nvPicPr>
          <p:cNvPr id="1027" name="Picture 3" descr="C:\Documents and Settings\Елена\Рабочий стол\спортивный костюм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00826" y="1571612"/>
            <a:ext cx="2071703" cy="2714624"/>
          </a:xfrm>
          <a:prstGeom prst="rect">
            <a:avLst/>
          </a:prstGeom>
          <a:noFill/>
        </p:spPr>
      </p:pic>
      <p:pic>
        <p:nvPicPr>
          <p:cNvPr id="1028" name="Picture 4" descr="C:\Documents and Settings\Елена\Рабочий стол\юбка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43438" y="3500438"/>
            <a:ext cx="1928827" cy="1990720"/>
          </a:xfrm>
          <a:prstGeom prst="rect">
            <a:avLst/>
          </a:prstGeom>
          <a:noFill/>
        </p:spPr>
      </p:pic>
      <p:pic>
        <p:nvPicPr>
          <p:cNvPr id="1029" name="Picture 5" descr="C:\Documents and Settings\Елена\Рабочий стол\блузка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15140" y="4286256"/>
            <a:ext cx="2000264" cy="2219326"/>
          </a:xfrm>
          <a:prstGeom prst="rect">
            <a:avLst/>
          </a:prstGeom>
          <a:noFill/>
        </p:spPr>
      </p:pic>
      <p:pic>
        <p:nvPicPr>
          <p:cNvPr id="1030" name="Picture 6" descr="C:\Documents and Settings\Елена\Рабочий стол\джинсовая куртка.jpe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142976" y="5072074"/>
            <a:ext cx="1357322" cy="1571636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smtClean="0">
                <a:solidFill>
                  <a:srgbClr val="FFFF00"/>
                </a:solidFill>
              </a:rPr>
              <a:t>Number the adjectives in the correct order!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9" y="1000108"/>
            <a:ext cx="78581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FF00"/>
                </a:solidFill>
              </a:rPr>
              <a:t>a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14480" y="1071546"/>
            <a:ext cx="20002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brown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28992" y="1071547"/>
            <a:ext cx="18573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woolen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4942" y="1071547"/>
            <a:ext cx="1214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big</a:t>
            </a:r>
            <a:r>
              <a:rPr lang="en-US" sz="3200" dirty="0" smtClean="0"/>
              <a:t> 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643702" y="1071547"/>
            <a:ext cx="22860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beautiful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1714488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skirt </a:t>
            </a:r>
            <a:endParaRPr lang="ru-RU" sz="32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23867E-6 L -0.00781 0.34621 " pathEditMode="relative" ptsTypes="AA">
                                      <p:cBhvr>
                                        <p:cTn id="4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7.12303E-7 L -0.55903 0.33557 " pathEditMode="relative" ptsTypes="AA">
                                      <p:cBhvr>
                                        <p:cTn id="5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2.25717E-6 L -0.15746 0.33557 " pathEditMode="relative" ptsTypes="AA">
                                      <p:cBhvr>
                                        <p:cTn id="5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7.12303E-7 L 0.36997 0.33557 " pathEditMode="relative" ptsTypes="AA">
                                      <p:cBhvr>
                                        <p:cTn id="6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9375 0.34598 " pathEditMode="relative" ptsTypes="AA">
                                      <p:cBhvr>
                                        <p:cTn id="6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6.91027E-6 L -0.0316 0.37766 " pathEditMode="relative" ptsTypes="AA">
                                      <p:cBhvr>
                                        <p:cTn id="6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3" y="1142984"/>
            <a:ext cx="5000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a 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357290" y="1142984"/>
            <a:ext cx="13573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jacket</a:t>
            </a:r>
            <a:endParaRPr kumimoji="0" lang="en-US" sz="320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43241" y="1142984"/>
            <a:ext cx="1285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yellow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4876" y="1142984"/>
            <a:ext cx="15001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long</a:t>
            </a:r>
            <a:endParaRPr lang="ru-RU" sz="2800" dirty="0">
              <a:solidFill>
                <a:srgbClr val="FFFF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1142984"/>
            <a:ext cx="9286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silk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endParaRPr lang="ru-RU" sz="28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358082" y="1142984"/>
            <a:ext cx="121444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FFFF00"/>
                </a:solidFill>
              </a:rPr>
              <a:t>smart</a:t>
            </a:r>
            <a:r>
              <a:rPr lang="en-US" sz="2800" b="1" dirty="0" smtClean="0">
                <a:solidFill>
                  <a:srgbClr val="FFFF00"/>
                </a:solidFill>
              </a:rPr>
              <a:t> 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9.2877E-6 L -0.00781 0.32516 " pathEditMode="relative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36725E-6 L -0.70087 0.32517 " pathEditMode="relative" ptsTypes="AA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66327E-6 L -0.24427 0.32516 " pathEditMode="relative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3.66327E-6 L 0.10226 0.32516 " pathEditMode="relative" ptsTypes="AA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66327E-6 L -0.07084 0.31475 " pathEditMode="relative" ptsTypes="AA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9.2877E-6 L 0.57483 0.31475 " pathEditMode="relative" ptsTypes="AA">
                                      <p:cBhvr>
                                        <p:cTn id="26" dur="2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145" grpId="0"/>
      <p:bldP spid="4" grpId="0"/>
      <p:bldP spid="5" grpId="0"/>
      <p:bldP spid="6" grpId="0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/>
          <a:lstStyle/>
          <a:p>
            <a:pPr>
              <a:buNone/>
            </a:pPr>
            <a:r>
              <a:rPr lang="en-US" sz="3200" i="1" dirty="0" smtClean="0">
                <a:solidFill>
                  <a:srgbClr val="C00000"/>
                </a:solidFill>
              </a:rPr>
              <a:t>Present Simple:</a:t>
            </a:r>
            <a:r>
              <a:rPr lang="ru-RU" sz="3200" i="1" dirty="0" smtClean="0">
                <a:solidFill>
                  <a:srgbClr val="C00000"/>
                </a:solidFill>
              </a:rPr>
              <a:t>       </a:t>
            </a:r>
            <a:r>
              <a:rPr lang="en-US" sz="3200" i="1" dirty="0" smtClean="0">
                <a:solidFill>
                  <a:srgbClr val="C00000"/>
                </a:solidFill>
              </a:rPr>
              <a:t>       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en-US" sz="3200" u="sng" dirty="0" smtClean="0">
                <a:solidFill>
                  <a:srgbClr val="C00000"/>
                </a:solidFill>
              </a:rPr>
              <a:t>V/V(e)s</a:t>
            </a:r>
            <a:endParaRPr lang="ru-RU" sz="3200" u="sng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3200" dirty="0" smtClean="0">
                <a:solidFill>
                  <a:srgbClr val="FFFF00"/>
                </a:solidFill>
              </a:rPr>
              <a:t>At school I </a:t>
            </a:r>
            <a:r>
              <a:rPr lang="en-US" sz="3200" i="1" u="sng" dirty="0" smtClean="0">
                <a:solidFill>
                  <a:srgbClr val="FFFF00"/>
                </a:solidFill>
              </a:rPr>
              <a:t>wear </a:t>
            </a:r>
            <a:r>
              <a:rPr lang="en-US" sz="3200" dirty="0" smtClean="0">
                <a:solidFill>
                  <a:srgbClr val="FFFF00"/>
                </a:solidFill>
              </a:rPr>
              <a:t>a uniform every day. She </a:t>
            </a:r>
            <a:r>
              <a:rPr lang="en-US" sz="3200" i="1" u="sng" dirty="0" smtClean="0">
                <a:solidFill>
                  <a:srgbClr val="FFFF00"/>
                </a:solidFill>
              </a:rPr>
              <a:t>lives</a:t>
            </a:r>
            <a:r>
              <a:rPr lang="en-US" sz="3200" i="1" dirty="0" smtClean="0">
                <a:solidFill>
                  <a:srgbClr val="FFFF00"/>
                </a:solidFill>
              </a:rPr>
              <a:t> </a:t>
            </a:r>
            <a:r>
              <a:rPr lang="en-US" sz="3200" dirty="0" smtClean="0">
                <a:solidFill>
                  <a:srgbClr val="FFFF00"/>
                </a:solidFill>
              </a:rPr>
              <a:t>in Volgograd.</a:t>
            </a:r>
            <a:endParaRPr lang="ru-RU" sz="32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3200" i="1" dirty="0" smtClean="0">
                <a:solidFill>
                  <a:srgbClr val="C00000"/>
                </a:solidFill>
              </a:rPr>
              <a:t>Present Progressive</a:t>
            </a:r>
            <a:r>
              <a:rPr lang="ru-RU" sz="3200" i="1" dirty="0" smtClean="0">
                <a:solidFill>
                  <a:srgbClr val="C00000"/>
                </a:solidFill>
              </a:rPr>
              <a:t> : </a:t>
            </a:r>
            <a:r>
              <a:rPr lang="en-US" sz="3200" i="1" dirty="0" smtClean="0">
                <a:solidFill>
                  <a:srgbClr val="C00000"/>
                </a:solidFill>
              </a:rPr>
              <a:t>     </a:t>
            </a:r>
            <a:r>
              <a:rPr lang="ru-RU" sz="3200" i="1" dirty="0" smtClean="0">
                <a:solidFill>
                  <a:srgbClr val="C00000"/>
                </a:solidFill>
              </a:rPr>
              <a:t> </a:t>
            </a:r>
            <a:r>
              <a:rPr lang="en-US" sz="3200" dirty="0" smtClean="0">
                <a:solidFill>
                  <a:srgbClr val="C00000"/>
                </a:solidFill>
              </a:rPr>
              <a:t>am</a:t>
            </a:r>
            <a:endParaRPr lang="ru-RU" sz="32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                           </a:t>
            </a:r>
            <a:r>
              <a:rPr lang="en-US" sz="3200" dirty="0" smtClean="0">
                <a:solidFill>
                  <a:srgbClr val="C00000"/>
                </a:solidFill>
              </a:rPr>
              <a:t>      are    + V </a:t>
            </a:r>
            <a:r>
              <a:rPr lang="en-US" sz="3200" dirty="0" err="1" smtClean="0">
                <a:solidFill>
                  <a:srgbClr val="C00000"/>
                </a:solidFill>
              </a:rPr>
              <a:t>ing</a:t>
            </a:r>
            <a:endParaRPr lang="ru-RU" sz="32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3200" dirty="0" smtClean="0">
                <a:solidFill>
                  <a:srgbClr val="C00000"/>
                </a:solidFill>
              </a:rPr>
              <a:t>                                    </a:t>
            </a:r>
            <a:r>
              <a:rPr lang="en-US" sz="3200" dirty="0" smtClean="0">
                <a:solidFill>
                  <a:srgbClr val="C00000"/>
                </a:solidFill>
              </a:rPr>
              <a:t>      is</a:t>
            </a:r>
            <a:endParaRPr lang="ru-RU" sz="3200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en-US" sz="3200" dirty="0" smtClean="0">
                <a:solidFill>
                  <a:srgbClr val="FFFF00"/>
                </a:solidFill>
              </a:rPr>
              <a:t>I </a:t>
            </a:r>
            <a:r>
              <a:rPr lang="en-US" sz="3200" i="1" u="sng" dirty="0" smtClean="0">
                <a:solidFill>
                  <a:srgbClr val="FFFF00"/>
                </a:solidFill>
              </a:rPr>
              <a:t>am reading </a:t>
            </a:r>
            <a:r>
              <a:rPr lang="en-US" sz="3200" dirty="0" smtClean="0">
                <a:solidFill>
                  <a:srgbClr val="FFFF00"/>
                </a:solidFill>
              </a:rPr>
              <a:t>a book now. She </a:t>
            </a:r>
            <a:r>
              <a:rPr lang="en-US" sz="3200" i="1" u="sng" dirty="0" smtClean="0">
                <a:solidFill>
                  <a:srgbClr val="FFFF00"/>
                </a:solidFill>
              </a:rPr>
              <a:t>is going </a:t>
            </a:r>
            <a:r>
              <a:rPr lang="en-US" sz="3200" dirty="0" smtClean="0">
                <a:solidFill>
                  <a:srgbClr val="FFFF00"/>
                </a:solidFill>
              </a:rPr>
              <a:t>to the theatre at this moment. We </a:t>
            </a:r>
            <a:r>
              <a:rPr lang="en-US" sz="3200" i="1" u="sng" dirty="0" smtClean="0">
                <a:solidFill>
                  <a:srgbClr val="FFFF00"/>
                </a:solidFill>
              </a:rPr>
              <a:t>are going </a:t>
            </a:r>
            <a:r>
              <a:rPr lang="en-US" sz="3200" dirty="0" smtClean="0">
                <a:solidFill>
                  <a:srgbClr val="FFFF00"/>
                </a:solidFill>
              </a:rPr>
              <a:t>to Spain in summer.</a:t>
            </a:r>
            <a:endParaRPr lang="ru-RU" sz="3200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/>
          <a:lstStyle/>
          <a:p>
            <a:pPr algn="ctr"/>
            <a:r>
              <a:rPr smtClean="0">
                <a:solidFill>
                  <a:srgbClr val="FFC000"/>
                </a:solidFill>
              </a:rPr>
              <a:t>TENSES</a:t>
            </a:r>
            <a:endParaRPr lang="ru-RU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976834"/>
          </a:xfrm>
        </p:spPr>
        <p:txBody>
          <a:bodyPr/>
          <a:lstStyle/>
          <a:p>
            <a:pPr>
              <a:buNone/>
            </a:pPr>
            <a:r>
              <a:rPr lang="en-US" sz="3200" dirty="0" smtClean="0">
                <a:solidFill>
                  <a:srgbClr val="FFFF00"/>
                </a:solidFill>
              </a:rPr>
              <a:t>1. Jane (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wear</a:t>
            </a:r>
            <a:r>
              <a:rPr lang="en-US" sz="3200" dirty="0" smtClean="0">
                <a:solidFill>
                  <a:srgbClr val="FFFF00"/>
                </a:solidFill>
              </a:rPr>
              <a:t>) a red top and light blue trousers.</a:t>
            </a:r>
            <a:endParaRPr lang="ru-RU" sz="32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3200" dirty="0" smtClean="0">
                <a:solidFill>
                  <a:srgbClr val="FFFF00"/>
                </a:solidFill>
              </a:rPr>
              <a:t>2. Look! Paul (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dance</a:t>
            </a:r>
            <a:r>
              <a:rPr lang="en-US" sz="3200" dirty="0" smtClean="0">
                <a:solidFill>
                  <a:srgbClr val="FFFF00"/>
                </a:solidFill>
              </a:rPr>
              <a:t>) with Nick. Paul (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wear</a:t>
            </a:r>
            <a:r>
              <a:rPr lang="en-US" sz="3200" dirty="0" smtClean="0">
                <a:solidFill>
                  <a:srgbClr val="FFFF00"/>
                </a:solidFill>
              </a:rPr>
              <a:t>) blue jeans and</a:t>
            </a:r>
            <a:endParaRPr lang="ru-RU" sz="32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3200" dirty="0" smtClean="0">
                <a:solidFill>
                  <a:srgbClr val="FFFF00"/>
                </a:solidFill>
              </a:rPr>
              <a:t>a white shirt.</a:t>
            </a:r>
            <a:endParaRPr lang="ru-RU" sz="32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3200" dirty="0" smtClean="0">
                <a:solidFill>
                  <a:srgbClr val="FFFF00"/>
                </a:solidFill>
              </a:rPr>
              <a:t>3. Who (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be</a:t>
            </a:r>
            <a:r>
              <a:rPr lang="en-US" sz="3200" dirty="0" smtClean="0">
                <a:solidFill>
                  <a:srgbClr val="FFFF00"/>
                </a:solidFill>
              </a:rPr>
              <a:t>) the girl in dark boots and a green dress?</a:t>
            </a:r>
            <a:endParaRPr lang="ru-RU" sz="3200" dirty="0" smtClean="0">
              <a:solidFill>
                <a:srgbClr val="FFFF00"/>
              </a:solidFill>
            </a:endParaRPr>
          </a:p>
          <a:p>
            <a:pPr>
              <a:buNone/>
            </a:pPr>
            <a:r>
              <a:rPr lang="en-US" sz="3200" dirty="0" smtClean="0">
                <a:solidFill>
                  <a:srgbClr val="FFFF00"/>
                </a:solidFill>
              </a:rPr>
              <a:t>4.  Kate, Jane's sister. She (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listen</a:t>
            </a:r>
            <a:r>
              <a:rPr lang="en-US" sz="3200" dirty="0" smtClean="0">
                <a:solidFill>
                  <a:srgbClr val="FFFF00"/>
                </a:solidFill>
              </a:rPr>
              <a:t>) to music. She never (</a:t>
            </a:r>
            <a:r>
              <a:rPr 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dance</a:t>
            </a:r>
            <a:r>
              <a:rPr lang="en-US" sz="3200" dirty="0" smtClean="0">
                <a:solidFill>
                  <a:srgbClr val="FFFF00"/>
                </a:solidFill>
              </a:rPr>
              <a:t>) at parties.</a:t>
            </a:r>
            <a:endParaRPr lang="ru-RU" sz="3200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>
            <a:normAutofit/>
          </a:bodyPr>
          <a:lstStyle/>
          <a:p>
            <a:pPr algn="ctr"/>
            <a:r>
              <a:rPr sz="4800" smtClean="0">
                <a:solidFill>
                  <a:srgbClr val="FFFF00"/>
                </a:solidFill>
              </a:rPr>
              <a:t>Put the verbs in the correct form</a:t>
            </a:r>
            <a:endParaRPr lang="ru-RU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0" y="3643313"/>
            <a:ext cx="6343650" cy="2214562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 each one, choose the person</a:t>
            </a:r>
          </a:p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en-US" sz="4400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r>
              <a:rPr lang="en-US" sz="44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 is being described.</a:t>
            </a:r>
            <a:endParaRPr lang="ru-RU" sz="44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28671"/>
            <a:ext cx="7772400" cy="2071701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are going to hear</a:t>
            </a:r>
            <a:br>
              <a:rPr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descriptions  of eight people.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1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45958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4400" smtClean="0"/>
              <a:t>  1</a:t>
            </a:r>
            <a:r>
              <a:rPr lang="en-US" smtClean="0"/>
              <a:t>                   </a:t>
            </a:r>
            <a:r>
              <a:rPr lang="en-US" sz="4000" smtClean="0"/>
              <a:t>  </a:t>
            </a:r>
            <a:r>
              <a:rPr lang="en-US" sz="4400" smtClean="0"/>
              <a:t>2</a:t>
            </a:r>
            <a:r>
              <a:rPr lang="en-US" sz="4000" smtClean="0"/>
              <a:t>               3              4</a:t>
            </a:r>
          </a:p>
          <a:p>
            <a:pPr>
              <a:buFont typeface="Wingdings 2" pitchFamily="18" charset="2"/>
              <a:buNone/>
            </a:pPr>
            <a:endParaRPr lang="en-US" sz="4000" smtClean="0"/>
          </a:p>
          <a:p>
            <a:pPr>
              <a:buFont typeface="Wingdings 2" pitchFamily="18" charset="2"/>
              <a:buNone/>
            </a:pPr>
            <a:r>
              <a:rPr lang="en-US" sz="4000" smtClean="0"/>
              <a:t> </a:t>
            </a:r>
          </a:p>
          <a:p>
            <a:pPr>
              <a:buFont typeface="Wingdings 2" pitchFamily="18" charset="2"/>
              <a:buNone/>
            </a:pPr>
            <a:r>
              <a:rPr lang="en-US" sz="4000" smtClean="0"/>
              <a:t>    </a:t>
            </a:r>
          </a:p>
          <a:p>
            <a:pPr>
              <a:buFont typeface="Wingdings 2" pitchFamily="18" charset="2"/>
              <a:buNone/>
            </a:pPr>
            <a:r>
              <a:rPr lang="en-US" sz="4000" smtClean="0"/>
              <a:t>5            6             7                 8        </a:t>
            </a:r>
            <a:endParaRPr lang="ru-RU" sz="400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/>
              <a:t>             </a:t>
            </a:r>
            <a:endParaRPr lang="ru-RU"/>
          </a:p>
        </p:txBody>
      </p:sp>
      <p:pic>
        <p:nvPicPr>
          <p:cNvPr id="9" name="Picture 2" descr="C:\Documents and Settings\Елена\Рабочий стол\изображения\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1285875"/>
            <a:ext cx="9017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Documents and Settings\Елена\Рабочий стол\изображения\33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88" y="1285875"/>
            <a:ext cx="10160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C:\Documents and Settings\Елена\Рабочий стол\изображения\5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75" y="1357313"/>
            <a:ext cx="1066800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C:\Documents and Settings\Елена\Рабочий стол\изображения\77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58063" y="1285875"/>
            <a:ext cx="121920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C:\Documents and Settings\Елена\Рабочий стол\изображения\222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50" y="3929063"/>
            <a:ext cx="965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C:\Documents and Settings\Елена\Рабочий стол\изображения\44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43188" y="3929063"/>
            <a:ext cx="11303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 descr="C:\Documents and Settings\Елена\Рабочий стол\изображения\666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500563" y="3929063"/>
            <a:ext cx="1181100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C:\Documents and Settings\Елена\Рабочий стол\изображения\888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29438" y="3929063"/>
            <a:ext cx="1092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3848104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sz="5400" smtClean="0">
                <a:solidFill>
                  <a:srgbClr val="FFFF00"/>
                </a:solidFill>
              </a:rPr>
              <a:t>Match the  descriptions and the pictures</a:t>
            </a:r>
            <a:endParaRPr lang="ru-RU" sz="5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1"/>
          <p:cNvSpPr>
            <a:spLocks noGrp="1"/>
          </p:cNvSpPr>
          <p:nvPr>
            <p:ph idx="1"/>
          </p:nvPr>
        </p:nvSpPr>
        <p:spPr>
          <a:xfrm>
            <a:off x="457200" y="1500188"/>
            <a:ext cx="8229600" cy="4595812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en-US" sz="4400" smtClean="0"/>
              <a:t>  1</a:t>
            </a:r>
            <a:r>
              <a:rPr lang="en-US" smtClean="0"/>
              <a:t>                   </a:t>
            </a:r>
            <a:r>
              <a:rPr lang="en-US" sz="4000" smtClean="0"/>
              <a:t>  </a:t>
            </a:r>
            <a:r>
              <a:rPr lang="en-US" sz="4400" smtClean="0"/>
              <a:t>2</a:t>
            </a:r>
            <a:r>
              <a:rPr lang="en-US" sz="4000" smtClean="0"/>
              <a:t>               3              4</a:t>
            </a:r>
          </a:p>
          <a:p>
            <a:pPr>
              <a:buFont typeface="Wingdings 2" pitchFamily="18" charset="2"/>
              <a:buNone/>
            </a:pPr>
            <a:endParaRPr lang="en-US" sz="4000" smtClean="0"/>
          </a:p>
          <a:p>
            <a:pPr>
              <a:buFont typeface="Wingdings 2" pitchFamily="18" charset="2"/>
              <a:buNone/>
            </a:pPr>
            <a:r>
              <a:rPr lang="en-US" sz="4000" smtClean="0"/>
              <a:t> </a:t>
            </a:r>
          </a:p>
          <a:p>
            <a:pPr>
              <a:buFont typeface="Wingdings 2" pitchFamily="18" charset="2"/>
              <a:buNone/>
            </a:pPr>
            <a:r>
              <a:rPr lang="en-US" sz="4000" smtClean="0"/>
              <a:t>    </a:t>
            </a:r>
          </a:p>
          <a:p>
            <a:pPr>
              <a:buFont typeface="Wingdings 2" pitchFamily="18" charset="2"/>
              <a:buNone/>
            </a:pPr>
            <a:r>
              <a:rPr lang="en-US" sz="4000" smtClean="0"/>
              <a:t>5            6             7                 8        </a:t>
            </a:r>
            <a:endParaRPr lang="ru-RU" sz="400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smtClean="0"/>
              <a:t>             </a:t>
            </a:r>
            <a:endParaRPr lang="ru-RU"/>
          </a:p>
        </p:txBody>
      </p:sp>
      <p:pic>
        <p:nvPicPr>
          <p:cNvPr id="9" name="Picture 2" descr="C:\Documents and Settings\Елена\Рабочий стол\изображения\1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25" y="1285875"/>
            <a:ext cx="901700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3" descr="C:\Documents and Settings\Елена\Рабочий стол\изображения\33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8" y="1285875"/>
            <a:ext cx="10160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C:\Documents and Settings\Елена\Рабочий стол\изображения\55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75" y="1357313"/>
            <a:ext cx="1066800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C:\Documents and Settings\Елена\Рабочий стол\изображения\77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58063" y="1285875"/>
            <a:ext cx="1219200" cy="226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C:\Documents and Settings\Елена\Рабочий стол\изображения\22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57250" y="3929063"/>
            <a:ext cx="9652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8" descr="C:\Documents and Settings\Елена\Рабочий стол\изображения\444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643188" y="3929063"/>
            <a:ext cx="11303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 descr="C:\Documents and Settings\Елена\Рабочий стол\изображения\666.jp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00563" y="3929063"/>
            <a:ext cx="1181100" cy="227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0" descr="C:\Documents and Settings\Елена\Рабочий стол\изображения\888.jp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929438" y="3929063"/>
            <a:ext cx="10922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23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/>
          <a:stretch>
            <a:fillRect/>
          </a:stretch>
        </p:blipFill>
        <p:spPr>
          <a:xfrm>
            <a:off x="8358214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53520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643074"/>
          </a:xfrm>
        </p:spPr>
        <p:txBody>
          <a:bodyPr>
            <a:noAutofit/>
          </a:bodyPr>
          <a:lstStyle/>
          <a:p>
            <a:r>
              <a:rPr sz="4400" smtClean="0">
                <a:solidFill>
                  <a:srgbClr val="FFFF00"/>
                </a:solidFill>
              </a:rPr>
              <a:t>What do you wear on your hands?</a:t>
            </a:r>
            <a:r>
              <a:rPr lang="ru-RU" sz="4400" dirty="0" smtClean="0">
                <a:solidFill>
                  <a:srgbClr val="FFFF00"/>
                </a:solidFill>
              </a:rPr>
              <a:t/>
            </a:r>
            <a:br>
              <a:rPr lang="ru-RU" sz="4400" dirty="0" smtClean="0">
                <a:solidFill>
                  <a:srgbClr val="FFFF00"/>
                </a:solidFill>
              </a:rPr>
            </a:b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C:\Documents and Settings\Елена\Рабочий стол\Новая папка\i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3116"/>
            <a:ext cx="4071966" cy="3000396"/>
          </a:xfrm>
          <a:prstGeom prst="rect">
            <a:avLst/>
          </a:prstGeom>
          <a:noFill/>
        </p:spPr>
      </p:pic>
      <p:pic>
        <p:nvPicPr>
          <p:cNvPr id="2" name="Picture 2" descr="C:\Documents and Settings\Елена\Рабочий стол\Новая папка\i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786058"/>
            <a:ext cx="3857652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47840"/>
          </a:xfrm>
        </p:spPr>
        <p:txBody>
          <a:bodyPr>
            <a:normAutofit/>
          </a:bodyPr>
          <a:lstStyle/>
          <a:p>
            <a:r>
              <a:rPr sz="4400" smtClean="0">
                <a:solidFill>
                  <a:srgbClr val="FFFF00"/>
                </a:solidFill>
              </a:rPr>
              <a:t>What do you wear on your head?</a:t>
            </a:r>
            <a:br>
              <a:rPr sz="4400" smtClean="0">
                <a:solidFill>
                  <a:srgbClr val="FFFF00"/>
                </a:solidFill>
              </a:rPr>
            </a:br>
            <a:endParaRPr lang="ru-RU" sz="4400" dirty="0"/>
          </a:p>
        </p:txBody>
      </p:sp>
      <p:pic>
        <p:nvPicPr>
          <p:cNvPr id="2050" name="Picture 2" descr="C:\Documents and Settings\Елена\Рабочий стол\шляпа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86116" y="3714752"/>
            <a:ext cx="2286016" cy="2500330"/>
          </a:xfrm>
          <a:prstGeom prst="rect">
            <a:avLst/>
          </a:prstGeom>
          <a:noFill/>
        </p:spPr>
      </p:pic>
      <p:pic>
        <p:nvPicPr>
          <p:cNvPr id="2051" name="Picture 3" descr="C:\Documents and Settings\Елена\Рабочий стол\шапка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85926"/>
            <a:ext cx="2500330" cy="2643206"/>
          </a:xfrm>
          <a:prstGeom prst="rect">
            <a:avLst/>
          </a:prstGeom>
          <a:noFill/>
        </p:spPr>
      </p:pic>
      <p:pic>
        <p:nvPicPr>
          <p:cNvPr id="2052" name="Picture 4" descr="C:\Documents and Settings\Елена\Рабочий стол\кепка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1785926"/>
            <a:ext cx="2714644" cy="2500330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776402"/>
          </a:xfrm>
        </p:spPr>
        <p:txBody>
          <a:bodyPr>
            <a:normAutofit/>
          </a:bodyPr>
          <a:lstStyle/>
          <a:p>
            <a:r>
              <a:rPr sz="4800" smtClean="0">
                <a:solidFill>
                  <a:srgbClr val="FFFF00"/>
                </a:solidFill>
              </a:rPr>
              <a:t>What do you wear on your feet?</a:t>
            </a:r>
            <a:r>
              <a:rPr lang="ru-RU" sz="4800" dirty="0" smtClean="0">
                <a:solidFill>
                  <a:srgbClr val="FFFF00"/>
                </a:solidFill>
              </a:rPr>
              <a:t/>
            </a:r>
            <a:br>
              <a:rPr lang="ru-RU" sz="4800" dirty="0" smtClean="0">
                <a:solidFill>
                  <a:srgbClr val="FFFF00"/>
                </a:solidFill>
              </a:rPr>
            </a:b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3074" name="Picture 2" descr="C:\Documents and Settings\Елена\Рабочий стол\Новая папка\i3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143116"/>
            <a:ext cx="2643206" cy="1928826"/>
          </a:xfrm>
          <a:prstGeom prst="rect">
            <a:avLst/>
          </a:prstGeom>
          <a:noFill/>
        </p:spPr>
      </p:pic>
      <p:pic>
        <p:nvPicPr>
          <p:cNvPr id="3075" name="Picture 3" descr="C:\Documents and Settings\Елена\Рабочий стол\Новая папка\i 4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0430" y="3857628"/>
            <a:ext cx="2571768" cy="1785950"/>
          </a:xfrm>
          <a:prstGeom prst="rect">
            <a:avLst/>
          </a:prstGeom>
          <a:noFill/>
        </p:spPr>
      </p:pic>
      <p:pic>
        <p:nvPicPr>
          <p:cNvPr id="3076" name="Picture 4" descr="C:\Documents and Settings\Елена\Рабочий стол\Новая папка\i 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2071678"/>
            <a:ext cx="2571768" cy="197009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>
                <a:solidFill>
                  <a:srgbClr val="FFFF00"/>
                </a:solidFill>
              </a:rPr>
              <a:t>What do you wear when it’s cold?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098" name="Picture 2" descr="C:\Documents and Settings\Елена\Рабочий стол\Новая папка\i8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00694" y="2071678"/>
            <a:ext cx="2000264" cy="3000396"/>
          </a:xfrm>
          <a:prstGeom prst="rect">
            <a:avLst/>
          </a:prstGeom>
          <a:noFill/>
        </p:spPr>
      </p:pic>
      <p:pic>
        <p:nvPicPr>
          <p:cNvPr id="4099" name="Picture 3" descr="C:\Documents and Settings\Елена\Рабочий стол\Новая папка\i 6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66" y="2071678"/>
            <a:ext cx="2357454" cy="307183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990716"/>
          </a:xfrm>
        </p:spPr>
        <p:txBody>
          <a:bodyPr>
            <a:normAutofit/>
          </a:bodyPr>
          <a:lstStyle/>
          <a:p>
            <a:r>
              <a:rPr sz="4400" smtClean="0">
                <a:solidFill>
                  <a:srgbClr val="FFFF00"/>
                </a:solidFill>
              </a:rPr>
              <a:t>What do you wear when it’s hot?</a:t>
            </a:r>
            <a:r>
              <a:rPr lang="ru-RU" sz="4400" dirty="0" smtClean="0">
                <a:solidFill>
                  <a:srgbClr val="FFFF00"/>
                </a:solidFill>
              </a:rPr>
              <a:t/>
            </a:r>
            <a:br>
              <a:rPr lang="ru-RU" sz="4400" dirty="0" smtClean="0">
                <a:solidFill>
                  <a:srgbClr val="FFFF00"/>
                </a:solidFill>
              </a:rPr>
            </a:b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5122" name="Picture 2" descr="C:\Documents and Settings\Елена\Рабочий стол\Новая папка\i12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000240"/>
            <a:ext cx="1714512" cy="2357454"/>
          </a:xfrm>
          <a:prstGeom prst="rect">
            <a:avLst/>
          </a:prstGeom>
          <a:noFill/>
        </p:spPr>
      </p:pic>
      <p:pic>
        <p:nvPicPr>
          <p:cNvPr id="5123" name="Picture 3" descr="C:\Documents and Settings\Елена\Рабочий стол\Новая папка\i11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14744" y="2928934"/>
            <a:ext cx="1643074" cy="2286016"/>
          </a:xfrm>
          <a:prstGeom prst="rect">
            <a:avLst/>
          </a:prstGeom>
          <a:noFill/>
        </p:spPr>
      </p:pic>
      <p:pic>
        <p:nvPicPr>
          <p:cNvPr id="5124" name="Picture 4" descr="C:\Documents and Settings\Елена\Рабочий стол\Новая папка\i1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2000240"/>
            <a:ext cx="2047876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90650"/>
          </a:xfrm>
        </p:spPr>
        <p:txBody>
          <a:bodyPr>
            <a:normAutofit/>
          </a:bodyPr>
          <a:lstStyle/>
          <a:p>
            <a:pPr algn="ctr"/>
            <a:r>
              <a:rPr sz="4000" smtClean="0">
                <a:solidFill>
                  <a:srgbClr val="FFFF00"/>
                </a:solidFill>
              </a:rPr>
              <a:t>What would you like to wear for a trip?</a:t>
            </a:r>
            <a:r>
              <a:rPr lang="ru-RU" sz="4000" dirty="0" smtClean="0">
                <a:solidFill>
                  <a:srgbClr val="FFFF00"/>
                </a:solidFill>
              </a:rPr>
              <a:t/>
            </a:r>
            <a:br>
              <a:rPr lang="ru-RU" sz="4000" dirty="0" smtClean="0">
                <a:solidFill>
                  <a:srgbClr val="FFFF00"/>
                </a:solidFill>
              </a:rPr>
            </a:b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2052" name="Picture 4" descr="D:\доки\ДОКУМЕНТЫ\внешность\спортивный костюм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0"/>
            <a:ext cx="5715040" cy="4214829"/>
          </a:xfrm>
          <a:prstGeom prst="rect">
            <a:avLst/>
          </a:prstGeom>
          <a:noFill/>
        </p:spPr>
      </p:pic>
      <p:pic>
        <p:nvPicPr>
          <p:cNvPr id="6" name="Picture 4" descr="C:\Documents and Settings\Елена\Рабочий стол\Новая папка\i 5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2857496"/>
            <a:ext cx="2571768" cy="1970095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do you usually wear at school?</a:t>
            </a:r>
            <a:endParaRPr lang="ru-RU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Елена\Рабочий стол\школьная фор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2857500" cy="4286250"/>
          </a:xfrm>
          <a:prstGeom prst="rect">
            <a:avLst/>
          </a:prstGeom>
          <a:noFill/>
        </p:spPr>
      </p:pic>
      <p:pic>
        <p:nvPicPr>
          <p:cNvPr id="1029" name="Picture 5" descr="C:\Documents and Settings\Елена\Рабочий стол\форма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1785926"/>
            <a:ext cx="2000264" cy="2643206"/>
          </a:xfrm>
          <a:prstGeom prst="rect">
            <a:avLst/>
          </a:prstGeom>
          <a:noFill/>
        </p:spPr>
      </p:pic>
      <p:pic>
        <p:nvPicPr>
          <p:cNvPr id="1030" name="Picture 6" descr="C:\Documents and Settings\Елена\Рабочий стол\форма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1428736"/>
            <a:ext cx="3190874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830</TotalTime>
  <Words>558</Words>
  <Application>Microsoft Office PowerPoint</Application>
  <PresentationFormat>Экран (4:3)</PresentationFormat>
  <Paragraphs>150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Бумажная</vt:lpstr>
      <vt:lpstr>Clothes</vt:lpstr>
      <vt:lpstr>What are your favourite clothes? </vt:lpstr>
      <vt:lpstr>What do you wear on your hands? </vt:lpstr>
      <vt:lpstr>What do you wear on your head? </vt:lpstr>
      <vt:lpstr>What do you wear on your feet? </vt:lpstr>
      <vt:lpstr>What do you wear when it’s cold?</vt:lpstr>
      <vt:lpstr>What do you wear when it’s hot? </vt:lpstr>
      <vt:lpstr>What would you like to wear for a trip? </vt:lpstr>
      <vt:lpstr>What do you usually wear at school?</vt:lpstr>
      <vt:lpstr>Слайд 10</vt:lpstr>
      <vt:lpstr>New words </vt:lpstr>
      <vt:lpstr>   Translate these phrases  </vt:lpstr>
      <vt:lpstr>What words do you need to describe these people?</vt:lpstr>
      <vt:lpstr>hair, pretty, handsome, ugly, long, plump, slim, tall, short,  dark, curly, straight, turned-up, smart, cool, a jacket,  trousers, trainers, boots, a blouse, a tracksuit, a suit, to wear, a T-shirt,young, old, freckles, wrinkled face, eyes, a skirt, a shirt, a top </vt:lpstr>
      <vt:lpstr>Today fashion style clothing contains a large number of varieties, which provide:</vt:lpstr>
      <vt:lpstr>Match the item of  clothing and the styles.</vt:lpstr>
      <vt:lpstr>Слайд 17</vt:lpstr>
      <vt:lpstr>Order of adjectives</vt:lpstr>
      <vt:lpstr>Слайд 19</vt:lpstr>
      <vt:lpstr>Number the adjectives in the correct order!</vt:lpstr>
      <vt:lpstr>Слайд 21</vt:lpstr>
      <vt:lpstr>Слайд 22</vt:lpstr>
      <vt:lpstr>TENSES</vt:lpstr>
      <vt:lpstr>Put the verbs in the correct form</vt:lpstr>
      <vt:lpstr>You are going to hear descriptions  of eight people.</vt:lpstr>
      <vt:lpstr>             </vt:lpstr>
      <vt:lpstr>Match the  descriptions and the pictures</vt:lpstr>
      <vt:lpstr>            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elena</dc:creator>
  <cp:lastModifiedBy>elena</cp:lastModifiedBy>
  <cp:revision>101</cp:revision>
  <dcterms:created xsi:type="dcterms:W3CDTF">2008-09-23T11:15:57Z</dcterms:created>
  <dcterms:modified xsi:type="dcterms:W3CDTF">2009-02-01T12:51:28Z</dcterms:modified>
</cp:coreProperties>
</file>